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773"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09D41444-0BA9-4F22-BA2F-D5B7F893E7E6}" type="datetimeFigureOut">
              <a:rPr lang="es-ES" smtClean="0"/>
              <a:pPr/>
              <a:t>14/06/2012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971F5D3-782C-4083-B161-D2BAAFAEF555}"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09D41444-0BA9-4F22-BA2F-D5B7F893E7E6}" type="datetimeFigureOut">
              <a:rPr lang="es-ES" smtClean="0"/>
              <a:pPr/>
              <a:t>14/06/2012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971F5D3-782C-4083-B161-D2BAAFAEF555}"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09D41444-0BA9-4F22-BA2F-D5B7F893E7E6}" type="datetimeFigureOut">
              <a:rPr lang="es-ES" smtClean="0"/>
              <a:pPr/>
              <a:t>14/06/2012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971F5D3-782C-4083-B161-D2BAAFAEF555}"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09D41444-0BA9-4F22-BA2F-D5B7F893E7E6}" type="datetimeFigureOut">
              <a:rPr lang="es-ES" smtClean="0"/>
              <a:pPr/>
              <a:t>14/06/2012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971F5D3-782C-4083-B161-D2BAAFAEF555}"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09D41444-0BA9-4F22-BA2F-D5B7F893E7E6}" type="datetimeFigureOut">
              <a:rPr lang="es-ES" smtClean="0"/>
              <a:pPr/>
              <a:t>14/06/2012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971F5D3-782C-4083-B161-D2BAAFAEF555}"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09D41444-0BA9-4F22-BA2F-D5B7F893E7E6}" type="datetimeFigureOut">
              <a:rPr lang="es-ES" smtClean="0"/>
              <a:pPr/>
              <a:t>14/06/2012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971F5D3-782C-4083-B161-D2BAAFAEF555}"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09D41444-0BA9-4F22-BA2F-D5B7F893E7E6}" type="datetimeFigureOut">
              <a:rPr lang="es-ES" smtClean="0"/>
              <a:pPr/>
              <a:t>14/06/2012</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2971F5D3-782C-4083-B161-D2BAAFAEF555}"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09D41444-0BA9-4F22-BA2F-D5B7F893E7E6}" type="datetimeFigureOut">
              <a:rPr lang="es-ES" smtClean="0"/>
              <a:pPr/>
              <a:t>14/06/2012</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2971F5D3-782C-4083-B161-D2BAAFAEF555}"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9D41444-0BA9-4F22-BA2F-D5B7F893E7E6}" type="datetimeFigureOut">
              <a:rPr lang="es-ES" smtClean="0"/>
              <a:pPr/>
              <a:t>14/06/2012</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2971F5D3-782C-4083-B161-D2BAAFAEF555}"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9D41444-0BA9-4F22-BA2F-D5B7F893E7E6}" type="datetimeFigureOut">
              <a:rPr lang="es-ES" smtClean="0"/>
              <a:pPr/>
              <a:t>14/06/2012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971F5D3-782C-4083-B161-D2BAAFAEF555}"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9D41444-0BA9-4F22-BA2F-D5B7F893E7E6}" type="datetimeFigureOut">
              <a:rPr lang="es-ES" smtClean="0"/>
              <a:pPr/>
              <a:t>14/06/2012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971F5D3-782C-4083-B161-D2BAAFAEF555}"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20000"/>
            <a:lum/>
          </a:blip>
          <a:srcRect/>
          <a:tile tx="0" ty="0" sx="100000" sy="100000" flip="none" algn="tl"/>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D41444-0BA9-4F22-BA2F-D5B7F893E7E6}" type="datetimeFigureOut">
              <a:rPr lang="es-ES" smtClean="0"/>
              <a:pPr/>
              <a:t>14/06/2012</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71F5D3-782C-4083-B161-D2BAAFAEF555}"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319015"/>
            <a:ext cx="7772400" cy="1470025"/>
          </a:xfrm>
        </p:spPr>
        <p:txBody>
          <a:bodyPr/>
          <a:lstStyle/>
          <a:p>
            <a:r>
              <a:rPr lang="es-ES" dirty="0" smtClean="0">
                <a:latin typeface="Century Gothic" pitchFamily="34" charset="0"/>
              </a:rPr>
              <a:t>BE CAREFUL OF PRESENT PARTICIPLES</a:t>
            </a:r>
            <a:endParaRPr lang="es-ES" dirty="0">
              <a:latin typeface="Century Gothic" pitchFamily="34" charset="0"/>
            </a:endParaRPr>
          </a:p>
        </p:txBody>
      </p:sp>
      <p:sp>
        <p:nvSpPr>
          <p:cNvPr id="3" name="2 Subtítulo"/>
          <p:cNvSpPr>
            <a:spLocks noGrp="1"/>
          </p:cNvSpPr>
          <p:nvPr>
            <p:ph type="subTitle" idx="1"/>
          </p:nvPr>
        </p:nvSpPr>
        <p:spPr>
          <a:xfrm>
            <a:off x="1371600" y="4052664"/>
            <a:ext cx="6400800" cy="1752600"/>
          </a:xfrm>
        </p:spPr>
        <p:txBody>
          <a:bodyPr>
            <a:normAutofit/>
          </a:bodyPr>
          <a:lstStyle/>
          <a:p>
            <a:r>
              <a:rPr lang="es-ES" sz="2800" i="1" dirty="0" smtClean="0">
                <a:latin typeface="Century Gothic" pitchFamily="34" charset="0"/>
              </a:rPr>
              <a:t> - </a:t>
            </a:r>
            <a:r>
              <a:rPr lang="es-ES" sz="2800" i="1" dirty="0" err="1" smtClean="0">
                <a:latin typeface="Century Gothic" pitchFamily="34" charset="0"/>
              </a:rPr>
              <a:t>Skill</a:t>
            </a:r>
            <a:r>
              <a:rPr lang="es-ES" sz="2800" i="1" dirty="0" smtClean="0">
                <a:latin typeface="Century Gothic" pitchFamily="34" charset="0"/>
              </a:rPr>
              <a:t> 4 -</a:t>
            </a:r>
            <a:endParaRPr lang="es-ES" sz="2800" i="1" dirty="0">
              <a:latin typeface="Century Gothic"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mtClean="0">
                <a:latin typeface="Century Gothic" pitchFamily="34" charset="0"/>
              </a:rPr>
              <a:t>Present participle  </a:t>
            </a:r>
            <a:endParaRPr lang="en-US">
              <a:latin typeface="Century Gothic" pitchFamily="34" charset="0"/>
            </a:endParaRPr>
          </a:p>
        </p:txBody>
      </p:sp>
      <p:pic>
        <p:nvPicPr>
          <p:cNvPr id="6146" name="Picture 2" descr="http://3.bp.blogspot.com/_UPpoQcXtA6A/SycgIjo7eDI/AAAAAAAAAtc/FSc_NwIFJUo/S1600-R/ThePresentParticipleHeader1.png"/>
          <p:cNvPicPr>
            <a:picLocks noChangeAspect="1" noChangeArrowheads="1"/>
          </p:cNvPicPr>
          <p:nvPr/>
        </p:nvPicPr>
        <p:blipFill>
          <a:blip r:embed="rId2" cstate="print">
            <a:grayscl/>
            <a:lum bright="30000"/>
          </a:blip>
          <a:srcRect t="42422"/>
          <a:stretch>
            <a:fillRect/>
          </a:stretch>
        </p:blipFill>
        <p:spPr bwMode="auto">
          <a:xfrm>
            <a:off x="0" y="4725144"/>
            <a:ext cx="9144000" cy="2132856"/>
          </a:xfrm>
          <a:prstGeom prst="rect">
            <a:avLst/>
          </a:prstGeom>
          <a:noFill/>
        </p:spPr>
      </p:pic>
      <p:sp>
        <p:nvSpPr>
          <p:cNvPr id="3" name="2 Marcador de contenido"/>
          <p:cNvSpPr>
            <a:spLocks noGrp="1"/>
          </p:cNvSpPr>
          <p:nvPr>
            <p:ph sz="half" idx="1"/>
          </p:nvPr>
        </p:nvSpPr>
        <p:spPr>
          <a:xfrm>
            <a:off x="457200" y="1412776"/>
            <a:ext cx="8075240" cy="4525963"/>
          </a:xfrm>
        </p:spPr>
        <p:txBody>
          <a:bodyPr>
            <a:normAutofit/>
          </a:bodyPr>
          <a:lstStyle/>
          <a:p>
            <a:pPr algn="ctr">
              <a:buNone/>
            </a:pPr>
            <a:r>
              <a:rPr lang="en-US" sz="2400" dirty="0" smtClean="0">
                <a:latin typeface="Century Gothic" pitchFamily="34" charset="0"/>
              </a:rPr>
              <a:t>Present Participle is the </a:t>
            </a:r>
            <a:r>
              <a:rPr lang="en-US" sz="2400" i="1" dirty="0" smtClean="0">
                <a:latin typeface="Century Gothic" pitchFamily="34" charset="0"/>
              </a:rPr>
              <a:t>-</a:t>
            </a:r>
            <a:r>
              <a:rPr lang="en-US" sz="2400" i="1" dirty="0" err="1" smtClean="0">
                <a:latin typeface="Century Gothic" pitchFamily="34" charset="0"/>
              </a:rPr>
              <a:t>ing</a:t>
            </a:r>
            <a:r>
              <a:rPr lang="en-US" sz="2400" i="1" dirty="0" smtClean="0">
                <a:latin typeface="Century Gothic" pitchFamily="34" charset="0"/>
              </a:rPr>
              <a:t> </a:t>
            </a:r>
            <a:r>
              <a:rPr lang="en-US" sz="2400" dirty="0" smtClean="0">
                <a:latin typeface="Century Gothic" pitchFamily="34" charset="0"/>
              </a:rPr>
              <a:t>form of </a:t>
            </a:r>
            <a:r>
              <a:rPr lang="en-US" sz="2400" dirty="0" smtClean="0">
                <a:latin typeface="Century Gothic" pitchFamily="34" charset="0"/>
              </a:rPr>
              <a:t>the verb</a:t>
            </a:r>
            <a:r>
              <a:rPr lang="en-US" sz="2400" dirty="0" smtClean="0">
                <a:latin typeface="Century Gothic" pitchFamily="34" charset="0"/>
              </a:rPr>
              <a:t>.</a:t>
            </a:r>
          </a:p>
          <a:p>
            <a:pPr algn="ctr">
              <a:buNone/>
            </a:pPr>
            <a:endParaRPr lang="en-US" sz="2400" dirty="0">
              <a:latin typeface="Century Gothic" pitchFamily="34" charset="0"/>
            </a:endParaRPr>
          </a:p>
          <a:p>
            <a:pPr>
              <a:buFont typeface="Arial" charset="0"/>
              <a:buChar char="•"/>
            </a:pPr>
            <a:r>
              <a:rPr lang="en-US" sz="2400" dirty="0" smtClean="0">
                <a:latin typeface="Century Gothic" pitchFamily="34" charset="0"/>
              </a:rPr>
              <a:t>Talking</a:t>
            </a:r>
          </a:p>
          <a:p>
            <a:pPr>
              <a:buFont typeface="Arial" charset="0"/>
              <a:buChar char="•"/>
            </a:pPr>
            <a:r>
              <a:rPr lang="en-US" sz="2400" dirty="0" smtClean="0">
                <a:latin typeface="Century Gothic" pitchFamily="34" charset="0"/>
              </a:rPr>
              <a:t>Playing </a:t>
            </a:r>
          </a:p>
          <a:p>
            <a:pPr>
              <a:buFont typeface="Arial" charset="0"/>
              <a:buChar char="•"/>
            </a:pPr>
            <a:r>
              <a:rPr lang="en-US" sz="2400" dirty="0" smtClean="0">
                <a:latin typeface="Century Gothic" pitchFamily="34" charset="0"/>
              </a:rPr>
              <a:t>Fixing</a:t>
            </a:r>
          </a:p>
          <a:p>
            <a:pPr>
              <a:buFont typeface="Arial" charset="0"/>
              <a:buChar char="•"/>
            </a:pPr>
            <a:r>
              <a:rPr lang="en-US" sz="2400" dirty="0" smtClean="0">
                <a:latin typeface="Century Gothic" pitchFamily="34" charset="0"/>
              </a:rPr>
              <a:t>Looking</a:t>
            </a:r>
          </a:p>
          <a:p>
            <a:pPr>
              <a:buFont typeface="Arial" charset="0"/>
              <a:buChar char="•"/>
            </a:pPr>
            <a:r>
              <a:rPr lang="en-US" sz="2400" dirty="0" smtClean="0">
                <a:latin typeface="Century Gothic" pitchFamily="34" charset="0"/>
              </a:rPr>
              <a:t>Standing</a:t>
            </a:r>
          </a:p>
          <a:p>
            <a:pPr algn="ctr">
              <a:buNone/>
            </a:pPr>
            <a:endParaRPr lang="en-US" sz="2400" dirty="0" smtClean="0">
              <a:latin typeface="Century Gothic" pitchFamily="34" charset="0"/>
            </a:endParaRPr>
          </a:p>
          <a:p>
            <a:pPr algn="ctr">
              <a:buFont typeface="Arial" charset="0"/>
              <a:buChar char="•"/>
            </a:pPr>
            <a:endParaRPr lang="en-US" sz="2400" dirty="0" smtClean="0">
              <a:latin typeface="Century Gothic" pitchFamily="34" charset="0"/>
            </a:endParaRPr>
          </a:p>
          <a:p>
            <a:pPr algn="ctr">
              <a:buNone/>
            </a:pPr>
            <a:endParaRPr lang="en-US" sz="2400" i="1" dirty="0">
              <a:latin typeface="Century Gothic"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dirty="0" smtClean="0">
                <a:latin typeface="Century Gothic" pitchFamily="34" charset="0"/>
              </a:rPr>
              <a:t>Present participle  </a:t>
            </a:r>
            <a:endParaRPr lang="en-US" dirty="0">
              <a:latin typeface="Century Gothic" pitchFamily="34" charset="0"/>
            </a:endParaRPr>
          </a:p>
        </p:txBody>
      </p:sp>
      <p:sp>
        <p:nvSpPr>
          <p:cNvPr id="3" name="2 Marcador de contenido"/>
          <p:cNvSpPr>
            <a:spLocks noGrp="1"/>
          </p:cNvSpPr>
          <p:nvPr>
            <p:ph sz="half" idx="1"/>
          </p:nvPr>
        </p:nvSpPr>
        <p:spPr>
          <a:xfrm>
            <a:off x="457200" y="2071389"/>
            <a:ext cx="8075240" cy="4525963"/>
          </a:xfrm>
        </p:spPr>
        <p:txBody>
          <a:bodyPr anchor="t"/>
          <a:lstStyle/>
          <a:p>
            <a:pPr algn="ctr">
              <a:buNone/>
            </a:pPr>
            <a:r>
              <a:rPr lang="en-US" dirty="0" smtClean="0">
                <a:latin typeface="Century Gothic" pitchFamily="34" charset="0"/>
              </a:rPr>
              <a:t>The Present Participle can cause confusion because it can be either a part of the verb or an adjective.</a:t>
            </a:r>
          </a:p>
          <a:p>
            <a:pPr algn="ctr">
              <a:buNone/>
            </a:pPr>
            <a:endParaRPr lang="en-US" dirty="0">
              <a:latin typeface="Century Gothic" pitchFamily="34" charset="0"/>
            </a:endParaRPr>
          </a:p>
          <a:p>
            <a:pPr algn="ctr">
              <a:buNone/>
            </a:pPr>
            <a:endParaRPr lang="en-US" dirty="0" smtClean="0">
              <a:latin typeface="Century Gothic" pitchFamily="34" charset="0"/>
            </a:endParaRPr>
          </a:p>
          <a:p>
            <a:pPr algn="ctr">
              <a:buNone/>
            </a:pPr>
            <a:endParaRPr lang="en-US" i="1" dirty="0">
              <a:latin typeface="Century Gothic" pitchFamily="34" charset="0"/>
            </a:endParaRPr>
          </a:p>
        </p:txBody>
      </p:sp>
      <p:pic>
        <p:nvPicPr>
          <p:cNvPr id="5122" name="Picture 2" descr="http://kenoath.files.wordpress.com/2008/11/confused-indecisive1.jpg"/>
          <p:cNvPicPr>
            <a:picLocks noChangeAspect="1" noChangeArrowheads="1"/>
          </p:cNvPicPr>
          <p:nvPr/>
        </p:nvPicPr>
        <p:blipFill>
          <a:blip r:embed="rId2" cstate="print"/>
          <a:srcRect l="8668" r="7918"/>
          <a:stretch>
            <a:fillRect/>
          </a:stretch>
        </p:blipFill>
        <p:spPr bwMode="auto">
          <a:xfrm>
            <a:off x="6372200" y="4674738"/>
            <a:ext cx="2771800" cy="2204864"/>
          </a:xfrm>
          <a:prstGeom prst="rect">
            <a:avLst/>
          </a:prstGeom>
          <a:noFill/>
        </p:spPr>
      </p:pic>
      <p:pic>
        <p:nvPicPr>
          <p:cNvPr id="5130" name="Picture 10" descr="http://www.majhost.com/gallery/Insert042/macros/jackie-chan-confused.png"/>
          <p:cNvPicPr>
            <a:picLocks noChangeAspect="1" noChangeArrowheads="1"/>
          </p:cNvPicPr>
          <p:nvPr/>
        </p:nvPicPr>
        <p:blipFill>
          <a:blip r:embed="rId3" cstate="print"/>
          <a:srcRect/>
          <a:stretch>
            <a:fillRect/>
          </a:stretch>
        </p:blipFill>
        <p:spPr bwMode="auto">
          <a:xfrm>
            <a:off x="2771800" y="4674738"/>
            <a:ext cx="3600400" cy="2210646"/>
          </a:xfrm>
          <a:prstGeom prst="rect">
            <a:avLst/>
          </a:prstGeom>
          <a:noFill/>
        </p:spPr>
      </p:pic>
      <p:pic>
        <p:nvPicPr>
          <p:cNvPr id="5132" name="Picture 12" descr="http://granews.info/sites/default/files/styles/medium/public/obama_confused.jpg"/>
          <p:cNvPicPr>
            <a:picLocks noChangeAspect="1" noChangeArrowheads="1"/>
          </p:cNvPicPr>
          <p:nvPr/>
        </p:nvPicPr>
        <p:blipFill>
          <a:blip r:embed="rId4" cstate="print"/>
          <a:srcRect/>
          <a:stretch>
            <a:fillRect/>
          </a:stretch>
        </p:blipFill>
        <p:spPr bwMode="auto">
          <a:xfrm>
            <a:off x="0" y="4674738"/>
            <a:ext cx="2771800" cy="2192243"/>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dbsalliance.org/images/content/pagebuilder/21263.jpg"/>
          <p:cNvPicPr>
            <a:picLocks noChangeAspect="1" noChangeArrowheads="1"/>
          </p:cNvPicPr>
          <p:nvPr/>
        </p:nvPicPr>
        <p:blipFill>
          <a:blip r:embed="rId2" cstate="print"/>
          <a:srcRect t="10776" b="53808"/>
          <a:stretch>
            <a:fillRect/>
          </a:stretch>
        </p:blipFill>
        <p:spPr bwMode="auto">
          <a:xfrm>
            <a:off x="0" y="4725144"/>
            <a:ext cx="9144000" cy="2132856"/>
          </a:xfrm>
          <a:prstGeom prst="rect">
            <a:avLst/>
          </a:prstGeom>
          <a:noFill/>
        </p:spPr>
      </p:pic>
      <p:sp>
        <p:nvSpPr>
          <p:cNvPr id="2" name="1 Título"/>
          <p:cNvSpPr>
            <a:spLocks noGrp="1"/>
          </p:cNvSpPr>
          <p:nvPr>
            <p:ph type="title"/>
          </p:nvPr>
        </p:nvSpPr>
        <p:spPr/>
        <p:txBody>
          <a:bodyPr>
            <a:normAutofit/>
          </a:bodyPr>
          <a:lstStyle/>
          <a:p>
            <a:r>
              <a:rPr lang="en-US" dirty="0" smtClean="0">
                <a:latin typeface="Century Gothic" pitchFamily="34" charset="0"/>
              </a:rPr>
              <a:t>Using it as a part of the verb</a:t>
            </a:r>
            <a:endParaRPr lang="en-US" dirty="0">
              <a:latin typeface="Century Gothic" pitchFamily="34" charset="0"/>
            </a:endParaRPr>
          </a:p>
        </p:txBody>
      </p:sp>
      <p:sp>
        <p:nvSpPr>
          <p:cNvPr id="3" name="2 Marcador de contenido"/>
          <p:cNvSpPr>
            <a:spLocks noGrp="1"/>
          </p:cNvSpPr>
          <p:nvPr>
            <p:ph sz="half" idx="1"/>
          </p:nvPr>
        </p:nvSpPr>
        <p:spPr>
          <a:xfrm>
            <a:off x="457200" y="1783357"/>
            <a:ext cx="8075240" cy="4525963"/>
          </a:xfrm>
        </p:spPr>
        <p:txBody>
          <a:bodyPr anchor="t">
            <a:normAutofit/>
          </a:bodyPr>
          <a:lstStyle/>
          <a:p>
            <a:pPr algn="ctr">
              <a:buNone/>
            </a:pPr>
            <a:r>
              <a:rPr lang="en-US" sz="2400" dirty="0" smtClean="0">
                <a:latin typeface="Century Gothic" pitchFamily="34" charset="0"/>
              </a:rPr>
              <a:t>It is part of a verb when it is preceded by some form of the verb </a:t>
            </a:r>
            <a:r>
              <a:rPr lang="en-US" sz="2400" i="1" dirty="0" smtClean="0">
                <a:latin typeface="Century Gothic" pitchFamily="34" charset="0"/>
              </a:rPr>
              <a:t>be.</a:t>
            </a:r>
          </a:p>
          <a:p>
            <a:pPr algn="ctr">
              <a:buNone/>
            </a:pPr>
            <a:endParaRPr lang="en-US" sz="2400" i="1" dirty="0">
              <a:latin typeface="Century Gothic" pitchFamily="34" charset="0"/>
            </a:endParaRPr>
          </a:p>
          <a:p>
            <a:pPr>
              <a:buNone/>
            </a:pPr>
            <a:r>
              <a:rPr lang="en-US" sz="2400" dirty="0" smtClean="0">
                <a:latin typeface="Century Gothic" pitchFamily="34" charset="0"/>
              </a:rPr>
              <a:t>Example</a:t>
            </a:r>
            <a:r>
              <a:rPr lang="en-US" sz="2400" dirty="0" smtClean="0">
                <a:latin typeface="Century Gothic" pitchFamily="34" charset="0"/>
              </a:rPr>
              <a:t>:</a:t>
            </a:r>
            <a:endParaRPr lang="en-US" sz="2400" dirty="0">
              <a:latin typeface="Century Gothic" pitchFamily="34" charset="0"/>
            </a:endParaRPr>
          </a:p>
          <a:p>
            <a:pPr algn="ctr">
              <a:buNone/>
            </a:pPr>
            <a:r>
              <a:rPr lang="en-US" sz="2400" b="1" dirty="0" smtClean="0">
                <a:solidFill>
                  <a:schemeClr val="tx2">
                    <a:lumMod val="60000"/>
                    <a:lumOff val="40000"/>
                  </a:schemeClr>
                </a:solidFill>
                <a:latin typeface="Century Gothic" pitchFamily="34" charset="0"/>
              </a:rPr>
              <a:t>The man is talking to his friends. </a:t>
            </a:r>
            <a:endParaRPr lang="en-US" sz="2400" b="1" dirty="0">
              <a:solidFill>
                <a:schemeClr val="tx2">
                  <a:lumMod val="60000"/>
                  <a:lumOff val="40000"/>
                </a:schemeClr>
              </a:solidFill>
              <a:latin typeface="Century Gothic" pitchFamily="34" charset="0"/>
            </a:endParaRPr>
          </a:p>
        </p:txBody>
      </p:sp>
      <p:cxnSp>
        <p:nvCxnSpPr>
          <p:cNvPr id="5" name="4 Conector recto"/>
          <p:cNvCxnSpPr/>
          <p:nvPr/>
        </p:nvCxnSpPr>
        <p:spPr>
          <a:xfrm>
            <a:off x="3563888" y="3933056"/>
            <a:ext cx="1224136" cy="0"/>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6" name="5 CuadroTexto"/>
          <p:cNvSpPr txBox="1"/>
          <p:nvPr/>
        </p:nvSpPr>
        <p:spPr>
          <a:xfrm>
            <a:off x="3779912" y="3861048"/>
            <a:ext cx="936104" cy="369332"/>
          </a:xfrm>
          <a:prstGeom prst="rect">
            <a:avLst/>
          </a:prstGeom>
          <a:noFill/>
        </p:spPr>
        <p:txBody>
          <a:bodyPr wrap="square" rtlCol="0">
            <a:spAutoFit/>
          </a:bodyPr>
          <a:lstStyle/>
          <a:p>
            <a:r>
              <a:rPr lang="es-ES" i="1" dirty="0" smtClean="0">
                <a:solidFill>
                  <a:srgbClr val="C00000"/>
                </a:solidFill>
              </a:rPr>
              <a:t>VERB</a:t>
            </a:r>
            <a:endParaRPr lang="es-ES" i="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1"/>
                                          </p:val>
                                        </p:tav>
                                        <p:tav tm="100000">
                                          <p:val>
                                            <p:strVal val="#ppt_x"/>
                                          </p:val>
                                        </p:tav>
                                      </p:tavLst>
                                    </p:anim>
                                    <p:anim calcmode="lin" valueType="num">
                                      <p:cBhvr>
                                        <p:cTn id="16"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dirty="0" smtClean="0">
                <a:latin typeface="Century Gothic" pitchFamily="34" charset="0"/>
              </a:rPr>
              <a:t>Using it as an adjective</a:t>
            </a:r>
            <a:endParaRPr lang="en-US" dirty="0">
              <a:latin typeface="Century Gothic" pitchFamily="34" charset="0"/>
            </a:endParaRPr>
          </a:p>
        </p:txBody>
      </p:sp>
      <p:sp>
        <p:nvSpPr>
          <p:cNvPr id="3" name="2 Marcador de contenido"/>
          <p:cNvSpPr>
            <a:spLocks noGrp="1"/>
          </p:cNvSpPr>
          <p:nvPr>
            <p:ph sz="half" idx="1"/>
          </p:nvPr>
        </p:nvSpPr>
        <p:spPr>
          <a:xfrm>
            <a:off x="457200" y="1600200"/>
            <a:ext cx="8075240" cy="4525963"/>
          </a:xfrm>
        </p:spPr>
        <p:txBody>
          <a:bodyPr anchor="t">
            <a:normAutofit/>
          </a:bodyPr>
          <a:lstStyle/>
          <a:p>
            <a:pPr algn="ctr">
              <a:buNone/>
            </a:pPr>
            <a:r>
              <a:rPr lang="en-US" sz="2400" dirty="0" smtClean="0">
                <a:latin typeface="Century Gothic" pitchFamily="34" charset="0"/>
              </a:rPr>
              <a:t>A present participle is an adjective when it is not accompanied by some form of the verb </a:t>
            </a:r>
            <a:r>
              <a:rPr lang="en-US" sz="2400" i="1" dirty="0" smtClean="0">
                <a:latin typeface="Century Gothic" pitchFamily="34" charset="0"/>
              </a:rPr>
              <a:t>be.</a:t>
            </a:r>
          </a:p>
          <a:p>
            <a:pPr algn="ctr">
              <a:buNone/>
            </a:pPr>
            <a:endParaRPr lang="en-US" sz="2400" i="1" dirty="0">
              <a:latin typeface="Century Gothic" pitchFamily="34" charset="0"/>
            </a:endParaRPr>
          </a:p>
          <a:p>
            <a:pPr>
              <a:buNone/>
            </a:pPr>
            <a:r>
              <a:rPr lang="en-US" sz="2400" dirty="0" smtClean="0">
                <a:latin typeface="Century Gothic" pitchFamily="34" charset="0"/>
              </a:rPr>
              <a:t>Example</a:t>
            </a:r>
            <a:r>
              <a:rPr lang="en-US" sz="2400" dirty="0" smtClean="0">
                <a:latin typeface="Century Gothic" pitchFamily="34" charset="0"/>
              </a:rPr>
              <a:t>:</a:t>
            </a:r>
            <a:endParaRPr lang="en-US" sz="2400" dirty="0">
              <a:latin typeface="Century Gothic" pitchFamily="34" charset="0"/>
            </a:endParaRPr>
          </a:p>
          <a:p>
            <a:pPr algn="ctr">
              <a:buNone/>
            </a:pPr>
            <a:r>
              <a:rPr lang="en-US" sz="2400" b="1" dirty="0" smtClean="0">
                <a:solidFill>
                  <a:schemeClr val="tx2">
                    <a:lumMod val="60000"/>
                    <a:lumOff val="40000"/>
                  </a:schemeClr>
                </a:solidFill>
                <a:latin typeface="Century Gothic" pitchFamily="34" charset="0"/>
              </a:rPr>
              <a:t>The man talking to his friend has a </a:t>
            </a:r>
            <a:r>
              <a:rPr lang="en-US" sz="2400" b="1" dirty="0" smtClean="0">
                <a:solidFill>
                  <a:schemeClr val="tx2">
                    <a:lumMod val="60000"/>
                    <a:lumOff val="40000"/>
                  </a:schemeClr>
                </a:solidFill>
                <a:latin typeface="Century Gothic" pitchFamily="34" charset="0"/>
              </a:rPr>
              <a:t>beard</a:t>
            </a:r>
            <a:r>
              <a:rPr lang="en-US" sz="2400" b="1" dirty="0" smtClean="0">
                <a:solidFill>
                  <a:schemeClr val="tx2">
                    <a:lumMod val="60000"/>
                    <a:lumOff val="40000"/>
                  </a:schemeClr>
                </a:solidFill>
                <a:latin typeface="Century Gothic" pitchFamily="34" charset="0"/>
              </a:rPr>
              <a:t>.</a:t>
            </a:r>
            <a:endParaRPr lang="en-US" sz="2400" b="1" dirty="0">
              <a:solidFill>
                <a:schemeClr val="tx2">
                  <a:lumMod val="60000"/>
                  <a:lumOff val="40000"/>
                </a:schemeClr>
              </a:solidFill>
              <a:latin typeface="Century Gothic" pitchFamily="34" charset="0"/>
            </a:endParaRPr>
          </a:p>
        </p:txBody>
      </p:sp>
      <p:cxnSp>
        <p:nvCxnSpPr>
          <p:cNvPr id="5" name="4 Conector recto"/>
          <p:cNvCxnSpPr/>
          <p:nvPr/>
        </p:nvCxnSpPr>
        <p:spPr>
          <a:xfrm flipV="1">
            <a:off x="2699792" y="3717032"/>
            <a:ext cx="1152128" cy="9292"/>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6" name="5 CuadroTexto"/>
          <p:cNvSpPr txBox="1"/>
          <p:nvPr/>
        </p:nvSpPr>
        <p:spPr>
          <a:xfrm>
            <a:off x="2699792" y="3717032"/>
            <a:ext cx="1296144" cy="369332"/>
          </a:xfrm>
          <a:prstGeom prst="rect">
            <a:avLst/>
          </a:prstGeom>
          <a:noFill/>
        </p:spPr>
        <p:txBody>
          <a:bodyPr wrap="square" rtlCol="0">
            <a:spAutoFit/>
          </a:bodyPr>
          <a:lstStyle/>
          <a:p>
            <a:r>
              <a:rPr lang="es-ES" i="1" dirty="0" smtClean="0">
                <a:solidFill>
                  <a:srgbClr val="C00000"/>
                </a:solidFill>
              </a:rPr>
              <a:t>ADJECTIVE</a:t>
            </a:r>
            <a:endParaRPr lang="es-ES" i="1" dirty="0">
              <a:solidFill>
                <a:srgbClr val="C00000"/>
              </a:solidFill>
            </a:endParaRPr>
          </a:p>
        </p:txBody>
      </p:sp>
      <p:pic>
        <p:nvPicPr>
          <p:cNvPr id="3074" name="Picture 2" descr="http://brettjohnsonblog.files.wordpress.com/2008/06/zz-top-jorge.jpg"/>
          <p:cNvPicPr>
            <a:picLocks noChangeAspect="1" noChangeArrowheads="1"/>
          </p:cNvPicPr>
          <p:nvPr/>
        </p:nvPicPr>
        <p:blipFill>
          <a:blip r:embed="rId2" cstate="print"/>
          <a:srcRect t="21557" b="46228"/>
          <a:stretch>
            <a:fillRect/>
          </a:stretch>
        </p:blipFill>
        <p:spPr bwMode="auto">
          <a:xfrm>
            <a:off x="0" y="4653136"/>
            <a:ext cx="9144000" cy="2232248"/>
          </a:xfrm>
          <a:prstGeom prst="rect">
            <a:avLst/>
          </a:prstGeom>
          <a:noFill/>
        </p:spPr>
      </p:pic>
      <p:cxnSp>
        <p:nvCxnSpPr>
          <p:cNvPr id="8" name="7 Conector recto"/>
          <p:cNvCxnSpPr/>
          <p:nvPr/>
        </p:nvCxnSpPr>
        <p:spPr>
          <a:xfrm>
            <a:off x="5652120" y="3717032"/>
            <a:ext cx="576064" cy="0"/>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9" name="8 CuadroTexto"/>
          <p:cNvSpPr txBox="1"/>
          <p:nvPr/>
        </p:nvSpPr>
        <p:spPr>
          <a:xfrm>
            <a:off x="5580112" y="3717032"/>
            <a:ext cx="720080" cy="369332"/>
          </a:xfrm>
          <a:prstGeom prst="rect">
            <a:avLst/>
          </a:prstGeom>
          <a:noFill/>
        </p:spPr>
        <p:txBody>
          <a:bodyPr wrap="square" rtlCol="0">
            <a:spAutoFit/>
          </a:bodyPr>
          <a:lstStyle/>
          <a:p>
            <a:r>
              <a:rPr lang="es-ES" i="1" dirty="0" smtClean="0">
                <a:solidFill>
                  <a:srgbClr val="C00000"/>
                </a:solidFill>
              </a:rPr>
              <a:t>VERB</a:t>
            </a:r>
            <a:endParaRPr lang="es-ES" i="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1"/>
                                          </p:val>
                                        </p:tav>
                                        <p:tav tm="100000">
                                          <p:val>
                                            <p:strVal val="#ppt_x"/>
                                          </p:val>
                                        </p:tav>
                                      </p:tavLst>
                                    </p:anim>
                                    <p:anim calcmode="lin" valueType="num">
                                      <p:cBhvr>
                                        <p:cTn id="16"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1000" fill="hold"/>
                                        <p:tgtEl>
                                          <p:spTgt spid="8"/>
                                        </p:tgtEl>
                                        <p:attrNameLst>
                                          <p:attrName>ppt_x</p:attrName>
                                        </p:attrNameLst>
                                      </p:cBhvr>
                                      <p:tavLst>
                                        <p:tav tm="0">
                                          <p:val>
                                            <p:strVal val="#ppt_x-.2"/>
                                          </p:val>
                                        </p:tav>
                                        <p:tav tm="100000">
                                          <p:val>
                                            <p:strVal val="#ppt_x"/>
                                          </p:val>
                                        </p:tav>
                                      </p:tavLst>
                                    </p:anim>
                                    <p:anim calcmode="lin" valueType="num">
                                      <p:cBhvr>
                                        <p:cTn id="22"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23" dur="10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40" presetClass="entr" presetSubtype="0" fill="hold" grpId="0" nodeType="clickEffect">
                                  <p:stCondLst>
                                    <p:cond delay="0"/>
                                  </p:stCondLst>
                                  <p:iterate type="lt">
                                    <p:tmPct val="10000"/>
                                  </p:iterate>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1"/>
                                          </p:val>
                                        </p:tav>
                                        <p:tav tm="100000">
                                          <p:val>
                                            <p:strVal val="#ppt_x"/>
                                          </p:val>
                                        </p:tav>
                                      </p:tavLst>
                                    </p:anim>
                                    <p:anim calcmode="lin" valueType="num">
                                      <p:cBhvr>
                                        <p:cTn id="30"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dirty="0" smtClean="0">
                <a:latin typeface="Century Gothic" pitchFamily="34" charset="0"/>
              </a:rPr>
              <a:t>Example</a:t>
            </a:r>
            <a:endParaRPr lang="en-US" dirty="0">
              <a:latin typeface="Century Gothic" pitchFamily="34" charset="0"/>
            </a:endParaRPr>
          </a:p>
        </p:txBody>
      </p:sp>
      <p:sp>
        <p:nvSpPr>
          <p:cNvPr id="3" name="2 Marcador de contenido"/>
          <p:cNvSpPr>
            <a:spLocks noGrp="1"/>
          </p:cNvSpPr>
          <p:nvPr>
            <p:ph sz="half" idx="1"/>
          </p:nvPr>
        </p:nvSpPr>
        <p:spPr>
          <a:xfrm>
            <a:off x="457200" y="1600200"/>
            <a:ext cx="8075240" cy="4525963"/>
          </a:xfrm>
        </p:spPr>
        <p:txBody>
          <a:bodyPr anchor="t"/>
          <a:lstStyle/>
          <a:p>
            <a:pPr algn="ctr">
              <a:buNone/>
            </a:pPr>
            <a:endParaRPr lang="en-US" b="1" dirty="0" smtClean="0">
              <a:latin typeface="Century Gothic" pitchFamily="34" charset="0"/>
            </a:endParaRPr>
          </a:p>
          <a:p>
            <a:pPr>
              <a:buNone/>
            </a:pPr>
            <a:r>
              <a:rPr lang="en-US" b="1" dirty="0" smtClean="0">
                <a:solidFill>
                  <a:schemeClr val="tx2">
                    <a:lumMod val="60000"/>
                    <a:lumOff val="40000"/>
                  </a:schemeClr>
                </a:solidFill>
                <a:latin typeface="Century Gothic" pitchFamily="34" charset="0"/>
              </a:rPr>
              <a:t>The child ______ playing in the yard is my son.</a:t>
            </a:r>
          </a:p>
          <a:p>
            <a:pPr>
              <a:buNone/>
            </a:pPr>
            <a:endParaRPr lang="en-US" b="1" dirty="0" smtClean="0">
              <a:solidFill>
                <a:schemeClr val="tx2">
                  <a:lumMod val="60000"/>
                  <a:lumOff val="40000"/>
                </a:schemeClr>
              </a:solidFill>
              <a:latin typeface="Century Gothic" pitchFamily="34" charset="0"/>
            </a:endParaRPr>
          </a:p>
          <a:p>
            <a:pPr marL="514350" indent="-514350">
              <a:buAutoNum type="alphaLcParenR"/>
            </a:pPr>
            <a:r>
              <a:rPr lang="en-US" b="1" dirty="0">
                <a:solidFill>
                  <a:schemeClr val="tx2">
                    <a:lumMod val="60000"/>
                    <a:lumOff val="40000"/>
                  </a:schemeClr>
                </a:solidFill>
                <a:latin typeface="Century Gothic" pitchFamily="34" charset="0"/>
              </a:rPr>
              <a:t>n</a:t>
            </a:r>
            <a:r>
              <a:rPr lang="en-US" b="1" dirty="0" smtClean="0">
                <a:solidFill>
                  <a:schemeClr val="tx2">
                    <a:lumMod val="60000"/>
                    <a:lumOff val="40000"/>
                  </a:schemeClr>
                </a:solidFill>
                <a:latin typeface="Century Gothic" pitchFamily="34" charset="0"/>
              </a:rPr>
              <a:t>ow</a:t>
            </a:r>
          </a:p>
          <a:p>
            <a:pPr marL="514350" indent="-514350">
              <a:buAutoNum type="alphaLcParenR"/>
            </a:pPr>
            <a:r>
              <a:rPr lang="en-US" b="1" dirty="0" smtClean="0">
                <a:solidFill>
                  <a:schemeClr val="tx2">
                    <a:lumMod val="60000"/>
                    <a:lumOff val="40000"/>
                  </a:schemeClr>
                </a:solidFill>
                <a:latin typeface="Century Gothic" pitchFamily="34" charset="0"/>
              </a:rPr>
              <a:t>is</a:t>
            </a:r>
          </a:p>
          <a:p>
            <a:pPr marL="514350" indent="-514350">
              <a:buAutoNum type="alphaLcParenR"/>
            </a:pPr>
            <a:r>
              <a:rPr lang="en-US" b="1" dirty="0">
                <a:solidFill>
                  <a:schemeClr val="tx2">
                    <a:lumMod val="60000"/>
                    <a:lumOff val="40000"/>
                  </a:schemeClr>
                </a:solidFill>
                <a:latin typeface="Century Gothic" pitchFamily="34" charset="0"/>
              </a:rPr>
              <a:t>h</a:t>
            </a:r>
            <a:r>
              <a:rPr lang="en-US" b="1" dirty="0" smtClean="0">
                <a:solidFill>
                  <a:schemeClr val="tx2">
                    <a:lumMod val="60000"/>
                    <a:lumOff val="40000"/>
                  </a:schemeClr>
                </a:solidFill>
                <a:latin typeface="Century Gothic" pitchFamily="34" charset="0"/>
              </a:rPr>
              <a:t>e</a:t>
            </a:r>
          </a:p>
          <a:p>
            <a:pPr marL="514350" indent="-514350">
              <a:buAutoNum type="alphaLcParenR"/>
            </a:pPr>
            <a:r>
              <a:rPr lang="en-US" b="1" dirty="0">
                <a:solidFill>
                  <a:schemeClr val="tx2">
                    <a:lumMod val="60000"/>
                    <a:lumOff val="40000"/>
                  </a:schemeClr>
                </a:solidFill>
                <a:latin typeface="Century Gothic" pitchFamily="34" charset="0"/>
              </a:rPr>
              <a:t>w</a:t>
            </a:r>
            <a:r>
              <a:rPr lang="en-US" b="1" dirty="0" smtClean="0">
                <a:solidFill>
                  <a:schemeClr val="tx2">
                    <a:lumMod val="60000"/>
                    <a:lumOff val="40000"/>
                  </a:schemeClr>
                </a:solidFill>
                <a:latin typeface="Century Gothic" pitchFamily="34" charset="0"/>
              </a:rPr>
              <a:t>as </a:t>
            </a:r>
            <a:endParaRPr lang="en-US" b="1" dirty="0">
              <a:solidFill>
                <a:schemeClr val="tx2">
                  <a:lumMod val="60000"/>
                  <a:lumOff val="40000"/>
                </a:schemeClr>
              </a:solidFill>
              <a:latin typeface="Century Gothic" pitchFamily="34" charset="0"/>
            </a:endParaRPr>
          </a:p>
        </p:txBody>
      </p:sp>
      <p:sp>
        <p:nvSpPr>
          <p:cNvPr id="4" name="3 CuadroTexto"/>
          <p:cNvSpPr txBox="1"/>
          <p:nvPr/>
        </p:nvSpPr>
        <p:spPr>
          <a:xfrm>
            <a:off x="2267744" y="2132856"/>
            <a:ext cx="830677" cy="461665"/>
          </a:xfrm>
          <a:prstGeom prst="rect">
            <a:avLst/>
          </a:prstGeom>
          <a:noFill/>
        </p:spPr>
        <p:txBody>
          <a:bodyPr wrap="none" rtlCol="0">
            <a:spAutoFit/>
          </a:bodyPr>
          <a:lstStyle/>
          <a:p>
            <a:r>
              <a:rPr lang="en-US" sz="2400" dirty="0" smtClean="0">
                <a:latin typeface="Century Gothic" pitchFamily="34" charset="0"/>
              </a:rPr>
              <a:t>now</a:t>
            </a:r>
            <a:endParaRPr lang="en-US" sz="2400" dirty="0">
              <a:latin typeface="Century Gothic"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dirty="0" smtClean="0">
                <a:latin typeface="Century Gothic" pitchFamily="34" charset="0"/>
              </a:rPr>
              <a:t>Summary</a:t>
            </a:r>
            <a:endParaRPr lang="en-US" dirty="0">
              <a:latin typeface="Century Gothic" pitchFamily="34" charset="0"/>
            </a:endParaRPr>
          </a:p>
        </p:txBody>
      </p:sp>
      <p:graphicFrame>
        <p:nvGraphicFramePr>
          <p:cNvPr id="6" name="5 Marcador de contenido"/>
          <p:cNvGraphicFramePr>
            <a:graphicFrameLocks noGrp="1"/>
          </p:cNvGraphicFramePr>
          <p:nvPr>
            <p:ph sz="half" idx="1"/>
          </p:nvPr>
        </p:nvGraphicFramePr>
        <p:xfrm>
          <a:off x="601216" y="2197968"/>
          <a:ext cx="7859216" cy="2246744"/>
        </p:xfrm>
        <a:graphic>
          <a:graphicData uri="http://schemas.openxmlformats.org/drawingml/2006/table">
            <a:tbl>
              <a:tblPr firstRow="1" bandRow="1">
                <a:tableStyleId>{616DA210-FB5B-4158-B5E0-FEB733F419BA}</a:tableStyleId>
              </a:tblPr>
              <a:tblGrid>
                <a:gridCol w="7859216"/>
              </a:tblGrid>
              <a:tr h="388640">
                <a:tc>
                  <a:txBody>
                    <a:bodyPr/>
                    <a:lstStyle/>
                    <a:p>
                      <a:pPr algn="ctr"/>
                      <a:r>
                        <a:rPr lang="en-US" sz="2000" dirty="0" smtClean="0">
                          <a:latin typeface="Century Gothic" pitchFamily="34" charset="0"/>
                        </a:rPr>
                        <a:t>Present Participles</a:t>
                      </a:r>
                      <a:endParaRPr lang="en-US" sz="2000" dirty="0">
                        <a:latin typeface="Century Gothic" pitchFamily="34" charset="0"/>
                      </a:endParaRPr>
                    </a:p>
                  </a:txBody>
                  <a:tcPr/>
                </a:tc>
              </a:tr>
              <a:tr h="1850504">
                <a:tc>
                  <a:txBody>
                    <a:bodyPr/>
                    <a:lstStyle/>
                    <a:p>
                      <a:r>
                        <a:rPr lang="en-US" sz="1600" dirty="0" smtClean="0">
                          <a:latin typeface="Century Gothic" pitchFamily="34" charset="0"/>
                        </a:rPr>
                        <a:t>A present</a:t>
                      </a:r>
                      <a:r>
                        <a:rPr lang="en-US" sz="1600" baseline="0" dirty="0" smtClean="0">
                          <a:latin typeface="Century Gothic" pitchFamily="34" charset="0"/>
                        </a:rPr>
                        <a:t> participle is the –</a:t>
                      </a:r>
                      <a:r>
                        <a:rPr lang="en-US" sz="1600" baseline="0" dirty="0" err="1" smtClean="0">
                          <a:latin typeface="Century Gothic" pitchFamily="34" charset="0"/>
                        </a:rPr>
                        <a:t>ing</a:t>
                      </a:r>
                      <a:r>
                        <a:rPr lang="en-US" sz="1600" baseline="0" dirty="0" smtClean="0">
                          <a:latin typeface="Century Gothic" pitchFamily="34" charset="0"/>
                        </a:rPr>
                        <a:t> form of the verb. The present participle can be (1) part of the verb or (2) an adjective. It is part of the verb it is accompanied by some form of the verb be. It is an adjective when it is not accompanied by some form of the verb be.</a:t>
                      </a:r>
                    </a:p>
                    <a:p>
                      <a:endParaRPr lang="en-US" sz="1600" baseline="0" dirty="0" smtClean="0">
                        <a:latin typeface="Century Gothic" pitchFamily="34" charset="0"/>
                      </a:endParaRPr>
                    </a:p>
                    <a:p>
                      <a:pPr marL="342900" indent="-342900">
                        <a:buAutoNum type="arabicPeriod"/>
                      </a:pPr>
                      <a:r>
                        <a:rPr lang="en-US" sz="1600" baseline="0" dirty="0" smtClean="0">
                          <a:latin typeface="Century Gothic" pitchFamily="34" charset="0"/>
                        </a:rPr>
                        <a:t>The boy is standing in the corner.</a:t>
                      </a:r>
                    </a:p>
                    <a:p>
                      <a:pPr marL="342900" indent="-342900">
                        <a:buAutoNum type="arabicPeriod"/>
                      </a:pPr>
                      <a:r>
                        <a:rPr lang="en-US" sz="1600" baseline="0" dirty="0" smtClean="0">
                          <a:latin typeface="Century Gothic" pitchFamily="34" charset="0"/>
                        </a:rPr>
                        <a:t>The boy standing in the corner was naughty.</a:t>
                      </a:r>
                      <a:endParaRPr lang="en-US" sz="1600" dirty="0">
                        <a:latin typeface="Century Gothic" pitchFamily="34" charset="0"/>
                      </a:endParaRPr>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188</TotalTime>
  <Words>227</Words>
  <Application>Microsoft Office PowerPoint</Application>
  <PresentationFormat>Presentación en pantalla (4:3)</PresentationFormat>
  <Paragraphs>42</Paragraphs>
  <Slides>7</Slides>
  <Notes>0</Notes>
  <HiddenSlides>0</HiddenSlides>
  <MMClips>0</MMClips>
  <ScaleCrop>false</ScaleCrop>
  <HeadingPairs>
    <vt:vector size="4" baseType="variant">
      <vt:variant>
        <vt:lpstr>Tema</vt:lpstr>
      </vt:variant>
      <vt:variant>
        <vt:i4>1</vt:i4>
      </vt:variant>
      <vt:variant>
        <vt:lpstr>Títulos de diapositiva</vt:lpstr>
      </vt:variant>
      <vt:variant>
        <vt:i4>7</vt:i4>
      </vt:variant>
    </vt:vector>
  </HeadingPairs>
  <TitlesOfParts>
    <vt:vector size="8" baseType="lpstr">
      <vt:lpstr>Tema de Office</vt:lpstr>
      <vt:lpstr>BE CAREFUL OF PRESENT PARTICIPLES</vt:lpstr>
      <vt:lpstr>Present participle  </vt:lpstr>
      <vt:lpstr>Present participle  </vt:lpstr>
      <vt:lpstr>Using it as a part of the verb</vt:lpstr>
      <vt:lpstr>Using it as an adjective</vt:lpstr>
      <vt:lpstr>Example</vt:lpstr>
      <vt:lpstr>Summary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 CAREFUL OF PRESENT PARTICIPLES</dc:title>
  <dc:creator>juan rafael</dc:creator>
  <cp:lastModifiedBy>juan rafael</cp:lastModifiedBy>
  <cp:revision>21</cp:revision>
  <dcterms:created xsi:type="dcterms:W3CDTF">2012-06-09T16:49:06Z</dcterms:created>
  <dcterms:modified xsi:type="dcterms:W3CDTF">2012-06-15T02:54:37Z</dcterms:modified>
</cp:coreProperties>
</file>